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83" r:id="rId2"/>
    <p:sldId id="459" r:id="rId3"/>
    <p:sldId id="395" r:id="rId4"/>
    <p:sldId id="394" r:id="rId5"/>
    <p:sldId id="393" r:id="rId6"/>
    <p:sldId id="384" r:id="rId7"/>
    <p:sldId id="460" r:id="rId8"/>
    <p:sldId id="403" r:id="rId9"/>
    <p:sldId id="405" r:id="rId10"/>
    <p:sldId id="406" r:id="rId11"/>
    <p:sldId id="400" r:id="rId12"/>
    <p:sldId id="396" r:id="rId13"/>
    <p:sldId id="397" r:id="rId14"/>
    <p:sldId id="461" r:id="rId15"/>
    <p:sldId id="385" r:id="rId16"/>
    <p:sldId id="401" r:id="rId17"/>
    <p:sldId id="387" r:id="rId18"/>
    <p:sldId id="409" r:id="rId19"/>
    <p:sldId id="408" r:id="rId20"/>
    <p:sldId id="399" r:id="rId21"/>
    <p:sldId id="407" r:id="rId22"/>
    <p:sldId id="386" r:id="rId23"/>
    <p:sldId id="398" r:id="rId24"/>
    <p:sldId id="391" r:id="rId25"/>
    <p:sldId id="390" r:id="rId26"/>
    <p:sldId id="392" r:id="rId27"/>
    <p:sldId id="402" r:id="rId28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00457F"/>
    <a:srgbClr val="78D900"/>
    <a:srgbClr val="4E8F00"/>
    <a:srgbClr val="283572"/>
    <a:srgbClr val="005082"/>
    <a:srgbClr val="024C88"/>
    <a:srgbClr val="004F86"/>
    <a:srgbClr val="6D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2" autoAdjust="0"/>
    <p:restoredTop sz="97059"/>
  </p:normalViewPr>
  <p:slideViewPr>
    <p:cSldViewPr snapToGrid="0" snapToObjects="1">
      <p:cViewPr>
        <p:scale>
          <a:sx n="117" d="100"/>
          <a:sy n="117" d="100"/>
        </p:scale>
        <p:origin x="1272" y="-176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98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0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 Kasten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5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1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72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ne.tools/dev/overview/datasets_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jpeg"/><Relationship Id="rId7" Type="http://schemas.openxmlformats.org/officeDocument/2006/relationships/image" Target="../media/image75.png"/><Relationship Id="rId12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jpeg"/><Relationship Id="rId7" Type="http://schemas.openxmlformats.org/officeDocument/2006/relationships/image" Target="../media/image4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EE8003D-C736-C24C-A72F-3236B7B34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189B7-E391-734F-A4D3-75531BDB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30CB36-0228-4C4C-95B6-DE2CB34D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/>
                  <a:t>: not all signal reconstructed, bigger spikes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8902818" y="448741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117778" r="-110092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17778" r="-840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72222" r="-110092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91304" r="-110092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91304" r="-840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349" t="-391304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91304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7058926" y="243429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68839" y="2434294"/>
            <a:ext cx="5831961" cy="4732612"/>
            <a:chOff x="190137" y="2136990"/>
            <a:chExt cx="5831961" cy="473261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7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559470" y="698878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Sample Size of min. n = 5000 is necessary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17778" r="-110185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17778" r="-847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50769" r="-110185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50769" r="-847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354348" r="-110185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354348" r="-847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370" t="-454348" r="-110185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695" t="-454348" r="-847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0998A-B82C-8141-9CD7-FEEAC53F9BEC}"/>
              </a:ext>
            </a:extLst>
          </p:cNvPr>
          <p:cNvGrpSpPr/>
          <p:nvPr/>
        </p:nvGrpSpPr>
        <p:grpSpPr>
          <a:xfrm>
            <a:off x="190138" y="2136990"/>
            <a:ext cx="5831960" cy="4732612"/>
            <a:chOff x="190138" y="2136990"/>
            <a:chExt cx="5831960" cy="473261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FE8D548-03A7-E342-BD28-AD61668A4A66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82C0DDB-5064-D240-8A51-EE291378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AF0C5D6-C11D-7547-90A7-037D0C7E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DF750D-A86F-4E4D-94FA-2C22344D960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88941A0-82FB-8348-B3B1-FD471B1E59DF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33647-B216-EB4E-A0BF-2356C4784A6D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4E3F493-F451-4D41-8C6A-D951FADE3D8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A17B47B-A109-A349-BB10-9EA14743FE88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2BBFE6-C4F9-5A48-84B0-AB9B77D77FF0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C150AF6-3939-7C49-858E-38218157A68A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1508E43-7BE9-CF41-BF1D-36E8DBABB395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66B561-EF99-9847-B1CF-DB3466D612D0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E9BEBD-4311-FD43-B3F8-222913B534BF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A53131F-962C-C14C-AB5D-828F0E01330B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B07484A-453F-E541-B979-B5B91FA18F22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D50F99C-88D8-6843-9B8B-C2BEFAE48436}"/>
                </a:ext>
              </a:extLst>
            </p:cNvPr>
            <p:cNvSpPr txBox="1"/>
            <p:nvPr/>
          </p:nvSpPr>
          <p:spPr>
            <a:xfrm rot="16200000">
              <a:off x="102934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C3D425A-A1ED-B840-AA1E-C9A233C1A963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/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Hop at 10000: Drawback of the MD – metric is not perfect</a:t>
                </a:r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blipFill>
                <a:blip r:embed="rId8"/>
                <a:stretch>
                  <a:fillRect l="-662" t="-5941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2368107" y="8391038"/>
            <a:ext cx="806538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7126519" y="21369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</p:spTree>
    <p:extLst>
      <p:ext uri="{BB962C8B-B14F-4D97-AF65-F5344CB8AC3E}">
        <p14:creationId xmlns:p14="http://schemas.microsoft.com/office/powerpoint/2010/main" val="29097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73455" y="5735298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/>
          </a:p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JADE: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Complete breakdown even for 1 outlier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/>
                  <a:t> breakdown 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5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24F03AE1-24E4-3F4A-AE74-31F8E1E02724}"/>
              </a:ext>
            </a:extLst>
          </p:cNvPr>
          <p:cNvSpPr/>
          <p:nvPr/>
        </p:nvSpPr>
        <p:spPr>
          <a:xfrm>
            <a:off x="1426887" y="7733869"/>
            <a:ext cx="9947826" cy="1022258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b="1" dirty="0">
                <a:solidFill>
                  <a:schemeClr val="accent5"/>
                </a:solidFill>
              </a:rPr>
              <a:t>Intermediate conclusion:</a:t>
            </a:r>
          </a:p>
          <a:p>
            <a:pPr algn="ctr">
              <a:buClr>
                <a:srgbClr val="005C9C"/>
              </a:buClr>
            </a:pPr>
            <a:r>
              <a:rPr lang="en-AU" sz="1800" dirty="0" err="1"/>
              <a:t>Preprocessing</a:t>
            </a:r>
            <a:r>
              <a:rPr lang="en-AU" sz="1800" dirty="0"/>
              <a:t> of the data essential! -&gt; Outlier removal + smoothing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We need new approaches to improve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4369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79998" y="3812293"/>
            <a:ext cx="1050315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479998" y="272791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standard signals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479998" y="32826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99030" y="831130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Performed ICA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3032694" y="5235633"/>
            <a:ext cx="6418726" cy="2882253"/>
            <a:chOff x="5912022" y="5241990"/>
            <a:chExt cx="6418726" cy="288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14761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912022" y="5241990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375905" y="2334912"/>
            <a:ext cx="638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5879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80066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499030" y="4320101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24" y="2697599"/>
            <a:ext cx="5346634" cy="252891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5988224" y="3191773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5988223" y="381183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5988222" y="445366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99030" y="831130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5912022" y="236599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- data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5912022" y="5241990"/>
            <a:ext cx="6418726" cy="2882253"/>
            <a:chOff x="5912022" y="5241990"/>
            <a:chExt cx="6418726" cy="288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912022" y="5241990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Experiment </a:t>
            </a:r>
            <a:r>
              <a:rPr lang="de-DE" sz="2800" dirty="0" err="1"/>
              <a:t>Types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7559"/>
            <a:ext cx="10360208" cy="32008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	Initialize standard signals with different Sample Sizes: 1000, 2500, 5000, 10000, 15000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</a:t>
            </a:r>
            <a:r>
              <a:rPr lang="en-AU" sz="1800" dirty="0"/>
              <a:t>: No Noise,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</a:t>
            </a:r>
            <a:r>
              <a:rPr lang="en-AU" sz="1800" dirty="0"/>
              <a:t>: 40dB SNR,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III</a:t>
            </a:r>
            <a:r>
              <a:rPr lang="en-AU" sz="1800" dirty="0"/>
              <a:t>: No Noise, 0.1% Outlier with std = 100,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IV</a:t>
            </a:r>
            <a:r>
              <a:rPr lang="en-AU" sz="1800" dirty="0"/>
              <a:t>: 40dB SNR, 0.1% Outlier with std = 100, 1000 runs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753168"/>
            <a:ext cx="11065401" cy="26468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	Initialize standard signals with fix Sample Size of 10000</a:t>
            </a:r>
          </a:p>
          <a:p>
            <a:pPr>
              <a:buClr>
                <a:schemeClr val="tx2"/>
              </a:buClr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</a:t>
            </a:r>
            <a:r>
              <a:rPr lang="en-AU" sz="1800" dirty="0"/>
              <a:t>: increase noise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0.25, 0.5, 1, 1.5, 5, 10, 20, 50  with 100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 0.25, 0.5, 1, 1.5, 5, 10, 20, 50  with 100 STD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888524" y="2655961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FB01027-A0B0-D447-AFFD-C9C9B47106DA}"/>
              </a:ext>
            </a:extLst>
          </p:cNvPr>
          <p:cNvGrpSpPr/>
          <p:nvPr/>
        </p:nvGrpSpPr>
        <p:grpSpPr>
          <a:xfrm>
            <a:off x="547787" y="3279969"/>
            <a:ext cx="580222" cy="321914"/>
            <a:chOff x="6721755" y="6393106"/>
            <a:chExt cx="2316488" cy="8608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42B3DC-B769-C94B-98AF-FA8470283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CE6553BE-698C-4D48-AF1D-9BDACB389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080D2F26-4F1E-624B-B8EC-01B954CDF7D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8512CC2-E723-0149-8EBB-3B19BD782488}"/>
              </a:ext>
            </a:extLst>
          </p:cNvPr>
          <p:cNvGrpSpPr/>
          <p:nvPr/>
        </p:nvGrpSpPr>
        <p:grpSpPr>
          <a:xfrm>
            <a:off x="547787" y="3867198"/>
            <a:ext cx="580222" cy="321914"/>
            <a:chOff x="6721755" y="6393106"/>
            <a:chExt cx="2316488" cy="860867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41436E49-033F-BF41-8A70-8D029A38A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8" name="Straight Arrow Connector 14">
              <a:extLst>
                <a:ext uri="{FF2B5EF4-FFF2-40B4-BE49-F238E27FC236}">
                  <a16:creationId xmlns:a16="http://schemas.microsoft.com/office/drawing/2014/main" id="{3B7F687C-24CA-D149-9DD5-693DFDAF1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93180849-8626-D14A-BDED-97DBF06D1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D4A493E-8BB3-104A-9DDC-18749BC1E2C0}"/>
              </a:ext>
            </a:extLst>
          </p:cNvPr>
          <p:cNvGrpSpPr/>
          <p:nvPr/>
        </p:nvGrpSpPr>
        <p:grpSpPr>
          <a:xfrm>
            <a:off x="547787" y="4444852"/>
            <a:ext cx="580222" cy="321914"/>
            <a:chOff x="6721755" y="6393106"/>
            <a:chExt cx="2316488" cy="860867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1C2382EA-DEC0-4A49-AEF6-77E132397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2" name="Straight Arrow Connector 14">
              <a:extLst>
                <a:ext uri="{FF2B5EF4-FFF2-40B4-BE49-F238E27FC236}">
                  <a16:creationId xmlns:a16="http://schemas.microsoft.com/office/drawing/2014/main" id="{7DE14C43-72D3-C24F-962B-CD106D059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>
              <a:extLst>
                <a:ext uri="{FF2B5EF4-FFF2-40B4-BE49-F238E27FC236}">
                  <a16:creationId xmlns:a16="http://schemas.microsoft.com/office/drawing/2014/main" id="{8ACEC60E-ED58-AF48-ABC4-A3DE6A0EF7B5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801042-6E1E-BC49-839F-B4B229036A27}"/>
              </a:ext>
            </a:extLst>
          </p:cNvPr>
          <p:cNvGrpSpPr/>
          <p:nvPr/>
        </p:nvGrpSpPr>
        <p:grpSpPr>
          <a:xfrm>
            <a:off x="547787" y="5022506"/>
            <a:ext cx="580222" cy="321914"/>
            <a:chOff x="6721755" y="6393106"/>
            <a:chExt cx="2316488" cy="860867"/>
          </a:xfrm>
        </p:grpSpPr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986A22AC-93D5-6F49-B316-51F7BD5B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6" name="Straight Arrow Connector 14">
              <a:extLst>
                <a:ext uri="{FF2B5EF4-FFF2-40B4-BE49-F238E27FC236}">
                  <a16:creationId xmlns:a16="http://schemas.microsoft.com/office/drawing/2014/main" id="{3771A821-5BE7-0049-90EE-08680012C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65227FE5-FD33-6642-A77D-C9EF8172B03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C58DAEC-B1EA-744F-B53D-5311EF2505CA}"/>
              </a:ext>
            </a:extLst>
          </p:cNvPr>
          <p:cNvGrpSpPr/>
          <p:nvPr/>
        </p:nvGrpSpPr>
        <p:grpSpPr>
          <a:xfrm>
            <a:off x="1231393" y="3770031"/>
            <a:ext cx="515732" cy="516248"/>
            <a:chOff x="10831401" y="5109092"/>
            <a:chExt cx="584358" cy="577438"/>
          </a:xfrm>
        </p:grpSpPr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E5EF2307-5CBC-2340-A38C-C4B2B4FB6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36">
              <a:extLst>
                <a:ext uri="{FF2B5EF4-FFF2-40B4-BE49-F238E27FC236}">
                  <a16:creationId xmlns:a16="http://schemas.microsoft.com/office/drawing/2014/main" id="{1978198A-A6AD-AF4A-B185-5D281BF87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07A86C-EF83-CF4F-87EB-95192C4153B4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Straight Connector 54">
              <a:extLst>
                <a:ext uri="{FF2B5EF4-FFF2-40B4-BE49-F238E27FC236}">
                  <a16:creationId xmlns:a16="http://schemas.microsoft.com/office/drawing/2014/main" id="{DAAE7FEC-980C-6A4E-B3E6-0E58D88DCA1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CE7666-EB4B-C64C-B35B-A086D8EC38D2}"/>
              </a:ext>
            </a:extLst>
          </p:cNvPr>
          <p:cNvGrpSpPr/>
          <p:nvPr/>
        </p:nvGrpSpPr>
        <p:grpSpPr>
          <a:xfrm>
            <a:off x="1231393" y="3182802"/>
            <a:ext cx="515732" cy="516248"/>
            <a:chOff x="10831401" y="5109092"/>
            <a:chExt cx="584358" cy="577438"/>
          </a:xfrm>
        </p:grpSpPr>
        <p:cxnSp>
          <p:nvCxnSpPr>
            <p:cNvPr id="41" name="Straight Connector 32">
              <a:extLst>
                <a:ext uri="{FF2B5EF4-FFF2-40B4-BE49-F238E27FC236}">
                  <a16:creationId xmlns:a16="http://schemas.microsoft.com/office/drawing/2014/main" id="{28B4D16E-4113-D840-9789-9F74B2528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36">
              <a:extLst>
                <a:ext uri="{FF2B5EF4-FFF2-40B4-BE49-F238E27FC236}">
                  <a16:creationId xmlns:a16="http://schemas.microsoft.com/office/drawing/2014/main" id="{63FCE099-7439-9547-B173-D24766B44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FCE1C3-E9A4-F945-B0CF-72F1D80C337D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Straight Connector 54">
              <a:extLst>
                <a:ext uri="{FF2B5EF4-FFF2-40B4-BE49-F238E27FC236}">
                  <a16:creationId xmlns:a16="http://schemas.microsoft.com/office/drawing/2014/main" id="{96D9674E-CFDA-0E4A-A720-7D58D627853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76B26B-7D3A-7742-91E7-C9F930E96F80}"/>
              </a:ext>
            </a:extLst>
          </p:cNvPr>
          <p:cNvGrpSpPr/>
          <p:nvPr/>
        </p:nvGrpSpPr>
        <p:grpSpPr>
          <a:xfrm>
            <a:off x="1220442" y="4347685"/>
            <a:ext cx="515732" cy="516248"/>
            <a:chOff x="10831401" y="5109092"/>
            <a:chExt cx="584358" cy="577438"/>
          </a:xfrm>
        </p:grpSpPr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454C4A74-09AA-1446-88AA-5C6E223C1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36">
              <a:extLst>
                <a:ext uri="{FF2B5EF4-FFF2-40B4-BE49-F238E27FC236}">
                  <a16:creationId xmlns:a16="http://schemas.microsoft.com/office/drawing/2014/main" id="{01D15CCB-912B-204E-A461-DE8179411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6B09AB-1D0A-4E42-B89B-CF8C010B418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Straight Connector 54">
              <a:extLst>
                <a:ext uri="{FF2B5EF4-FFF2-40B4-BE49-F238E27FC236}">
                  <a16:creationId xmlns:a16="http://schemas.microsoft.com/office/drawing/2014/main" id="{FF55EA99-2B25-2741-9D9F-A615D40138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BE7AC2D-828A-7C48-A9A6-90FE6FB8E024}"/>
              </a:ext>
            </a:extLst>
          </p:cNvPr>
          <p:cNvGrpSpPr/>
          <p:nvPr/>
        </p:nvGrpSpPr>
        <p:grpSpPr>
          <a:xfrm>
            <a:off x="1209491" y="4925339"/>
            <a:ext cx="515732" cy="516248"/>
            <a:chOff x="10831401" y="5109092"/>
            <a:chExt cx="584358" cy="577438"/>
          </a:xfrm>
        </p:grpSpPr>
        <p:cxnSp>
          <p:nvCxnSpPr>
            <p:cNvPr id="51" name="Straight Connector 32">
              <a:extLst>
                <a:ext uri="{FF2B5EF4-FFF2-40B4-BE49-F238E27FC236}">
                  <a16:creationId xmlns:a16="http://schemas.microsoft.com/office/drawing/2014/main" id="{A12A68D0-4B5F-3C4E-94FF-136FAFE23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36">
              <a:extLst>
                <a:ext uri="{FF2B5EF4-FFF2-40B4-BE49-F238E27FC236}">
                  <a16:creationId xmlns:a16="http://schemas.microsoft.com/office/drawing/2014/main" id="{2C4E21AA-90B9-EE49-8707-65363FC66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82E9FF4-A1E4-4C4E-BE33-A311F8507CE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Straight Connector 54">
              <a:extLst>
                <a:ext uri="{FF2B5EF4-FFF2-40B4-BE49-F238E27FC236}">
                  <a16:creationId xmlns:a16="http://schemas.microsoft.com/office/drawing/2014/main" id="{593F4805-BEFD-9848-B625-16D17EE434C6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97C3C96-FB6A-334E-8E77-0F2AE9BBC23D}"/>
              </a:ext>
            </a:extLst>
          </p:cNvPr>
          <p:cNvSpPr/>
          <p:nvPr/>
        </p:nvSpPr>
        <p:spPr>
          <a:xfrm>
            <a:off x="937179" y="6246845"/>
            <a:ext cx="468000" cy="4680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827CCD8-85A6-3F4D-8B22-132FEB79FEFC}"/>
              </a:ext>
            </a:extLst>
          </p:cNvPr>
          <p:cNvGrpSpPr/>
          <p:nvPr/>
        </p:nvGrpSpPr>
        <p:grpSpPr>
          <a:xfrm>
            <a:off x="547787" y="6915650"/>
            <a:ext cx="580222" cy="321914"/>
            <a:chOff x="6721755" y="6393106"/>
            <a:chExt cx="2316488" cy="860867"/>
          </a:xfrm>
        </p:grpSpPr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1DAA9532-82AC-A04A-AA3B-C98F64807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9" name="Straight Arrow Connector 14">
              <a:extLst>
                <a:ext uri="{FF2B5EF4-FFF2-40B4-BE49-F238E27FC236}">
                  <a16:creationId xmlns:a16="http://schemas.microsoft.com/office/drawing/2014/main" id="{07AD8151-5C41-FD43-AA16-49AC43459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7">
              <a:extLst>
                <a:ext uri="{FF2B5EF4-FFF2-40B4-BE49-F238E27FC236}">
                  <a16:creationId xmlns:a16="http://schemas.microsoft.com/office/drawing/2014/main" id="{1E0AAC00-8ADF-4B41-914F-F87A053F5FB7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64A5ABE-85E3-7046-ABC1-202F59A0DD96}"/>
              </a:ext>
            </a:extLst>
          </p:cNvPr>
          <p:cNvGrpSpPr/>
          <p:nvPr/>
        </p:nvGrpSpPr>
        <p:grpSpPr>
          <a:xfrm>
            <a:off x="1213624" y="6804879"/>
            <a:ext cx="580223" cy="468000"/>
            <a:chOff x="6721755" y="6393106"/>
            <a:chExt cx="2316488" cy="860867"/>
          </a:xfrm>
        </p:grpSpPr>
        <p:pic>
          <p:nvPicPr>
            <p:cNvPr id="62" name="Picture 12">
              <a:extLst>
                <a:ext uri="{FF2B5EF4-FFF2-40B4-BE49-F238E27FC236}">
                  <a16:creationId xmlns:a16="http://schemas.microsoft.com/office/drawing/2014/main" id="{A25659FE-EF62-BA4F-9566-6C12FA5AD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3" name="Straight Arrow Connector 14">
              <a:extLst>
                <a:ext uri="{FF2B5EF4-FFF2-40B4-BE49-F238E27FC236}">
                  <a16:creationId xmlns:a16="http://schemas.microsoft.com/office/drawing/2014/main" id="{6B513CBC-5C20-824D-92EA-C6B826E8A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7">
              <a:extLst>
                <a:ext uri="{FF2B5EF4-FFF2-40B4-BE49-F238E27FC236}">
                  <a16:creationId xmlns:a16="http://schemas.microsoft.com/office/drawing/2014/main" id="{7BD479F2-F17C-A243-9D5C-CB8B5AC7F38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B6C7378-DE71-CD4A-AE82-1415A74D5058}"/>
              </a:ext>
            </a:extLst>
          </p:cNvPr>
          <p:cNvGrpSpPr/>
          <p:nvPr/>
        </p:nvGrpSpPr>
        <p:grpSpPr>
          <a:xfrm>
            <a:off x="630658" y="7993772"/>
            <a:ext cx="515732" cy="516248"/>
            <a:chOff x="10831401" y="5109092"/>
            <a:chExt cx="584358" cy="577438"/>
          </a:xfrm>
        </p:grpSpPr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7CD10C9A-131B-0E40-BBFB-901982895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36">
              <a:extLst>
                <a:ext uri="{FF2B5EF4-FFF2-40B4-BE49-F238E27FC236}">
                  <a16:creationId xmlns:a16="http://schemas.microsoft.com/office/drawing/2014/main" id="{2A0130DD-D9BF-7849-B4C1-DB822CB47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B892B61-6C9A-6948-A51C-894E7BE4C69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Straight Connector 54">
              <a:extLst>
                <a:ext uri="{FF2B5EF4-FFF2-40B4-BE49-F238E27FC236}">
                  <a16:creationId xmlns:a16="http://schemas.microsoft.com/office/drawing/2014/main" id="{F4BE436E-D5D2-3C40-98AC-23CC9AB7554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70159A7-DABB-304E-A2AC-004EB8C55520}"/>
              </a:ext>
            </a:extLst>
          </p:cNvPr>
          <p:cNvGrpSpPr/>
          <p:nvPr/>
        </p:nvGrpSpPr>
        <p:grpSpPr>
          <a:xfrm>
            <a:off x="1249218" y="7932504"/>
            <a:ext cx="522127" cy="893906"/>
            <a:chOff x="10831401" y="5054497"/>
            <a:chExt cx="591604" cy="999861"/>
          </a:xfrm>
        </p:grpSpPr>
        <p:cxnSp>
          <p:nvCxnSpPr>
            <p:cNvPr id="71" name="Straight Connector 32">
              <a:extLst>
                <a:ext uri="{FF2B5EF4-FFF2-40B4-BE49-F238E27FC236}">
                  <a16:creationId xmlns:a16="http://schemas.microsoft.com/office/drawing/2014/main" id="{7804E846-CFEA-D54E-89B5-5E4C480F1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36">
              <a:extLst>
                <a:ext uri="{FF2B5EF4-FFF2-40B4-BE49-F238E27FC236}">
                  <a16:creationId xmlns:a16="http://schemas.microsoft.com/office/drawing/2014/main" id="{1680705B-532B-4949-AC3C-7E4D1015D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0EDCEF-C405-2A44-BCED-7C4E7F047077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Straight Connector 54">
              <a:extLst>
                <a:ext uri="{FF2B5EF4-FFF2-40B4-BE49-F238E27FC236}">
                  <a16:creationId xmlns:a16="http://schemas.microsoft.com/office/drawing/2014/main" id="{ED62A054-F9D4-1648-BB31-198383286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4">
              <a:extLst>
                <a:ext uri="{FF2B5EF4-FFF2-40B4-BE49-F238E27FC236}">
                  <a16:creationId xmlns:a16="http://schemas.microsoft.com/office/drawing/2014/main" id="{13645410-7E95-A446-8073-5966A9FB7E6F}"/>
                </a:ext>
              </a:extLst>
            </p:cNvPr>
            <p:cNvCxnSpPr>
              <a:cxnSpLocks/>
            </p:cNvCxnSpPr>
            <p:nvPr/>
          </p:nvCxnSpPr>
          <p:spPr>
            <a:xfrm>
              <a:off x="11126577" y="5132466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54">
              <a:extLst>
                <a:ext uri="{FF2B5EF4-FFF2-40B4-BE49-F238E27FC236}">
                  <a16:creationId xmlns:a16="http://schemas.microsoft.com/office/drawing/2014/main" id="{8FF5A25E-9490-3D46-ABA0-C467D0669B5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3653" y="5602441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54">
              <a:extLst>
                <a:ext uri="{FF2B5EF4-FFF2-40B4-BE49-F238E27FC236}">
                  <a16:creationId xmlns:a16="http://schemas.microsoft.com/office/drawing/2014/main" id="{93B5B8C2-4698-7043-991B-9F4D144D0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715" y="505449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1E7569D-4948-1244-8246-A598698A2DA3}"/>
                </a:ext>
              </a:extLst>
            </p:cNvPr>
            <p:cNvSpPr/>
            <p:nvPr/>
          </p:nvSpPr>
          <p:spPr>
            <a:xfrm>
              <a:off x="11067404" y="509691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A2F2889-426E-6942-A2E4-DCA3F73B96E3}"/>
                </a:ext>
              </a:extLst>
            </p:cNvPr>
            <p:cNvSpPr/>
            <p:nvPr/>
          </p:nvSpPr>
          <p:spPr>
            <a:xfrm>
              <a:off x="11178410" y="5985763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E42027-03F1-CB49-BCBD-E8DEF19FA1BD}"/>
                </a:ext>
              </a:extLst>
            </p:cNvPr>
            <p:cNvSpPr/>
            <p:nvPr/>
          </p:nvSpPr>
          <p:spPr>
            <a:xfrm>
              <a:off x="11301751" y="506038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D13FB1F1-AC33-C645-9571-9BCC16A4018C}"/>
              </a:ext>
            </a:extLst>
          </p:cNvPr>
          <p:cNvGrpSpPr/>
          <p:nvPr/>
        </p:nvGrpSpPr>
        <p:grpSpPr>
          <a:xfrm>
            <a:off x="619498" y="7418789"/>
            <a:ext cx="515732" cy="516248"/>
            <a:chOff x="10831401" y="5109092"/>
            <a:chExt cx="584358" cy="577438"/>
          </a:xfrm>
        </p:grpSpPr>
        <p:cxnSp>
          <p:nvCxnSpPr>
            <p:cNvPr id="82" name="Straight Connector 32">
              <a:extLst>
                <a:ext uri="{FF2B5EF4-FFF2-40B4-BE49-F238E27FC236}">
                  <a16:creationId xmlns:a16="http://schemas.microsoft.com/office/drawing/2014/main" id="{C169C0DA-E028-984C-986F-66F5A4C1E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36">
              <a:extLst>
                <a:ext uri="{FF2B5EF4-FFF2-40B4-BE49-F238E27FC236}">
                  <a16:creationId xmlns:a16="http://schemas.microsoft.com/office/drawing/2014/main" id="{BB9E9B25-9402-7E43-81DA-9C993B5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61E18AD-B756-594D-90DC-A88F0C1F90B5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5" name="Straight Connector 54">
              <a:extLst>
                <a:ext uri="{FF2B5EF4-FFF2-40B4-BE49-F238E27FC236}">
                  <a16:creationId xmlns:a16="http://schemas.microsoft.com/office/drawing/2014/main" id="{65FA62B5-C6EC-3941-8EA1-06AE23ED90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0F685929-C8CB-D245-80A4-5B1027E5E0F4}"/>
              </a:ext>
            </a:extLst>
          </p:cNvPr>
          <p:cNvGrpSpPr/>
          <p:nvPr/>
        </p:nvGrpSpPr>
        <p:grpSpPr>
          <a:xfrm>
            <a:off x="1263414" y="7330454"/>
            <a:ext cx="545076" cy="572203"/>
            <a:chOff x="10831401" y="5046505"/>
            <a:chExt cx="617607" cy="640025"/>
          </a:xfrm>
        </p:grpSpPr>
        <p:cxnSp>
          <p:nvCxnSpPr>
            <p:cNvPr id="87" name="Straight Connector 32">
              <a:extLst>
                <a:ext uri="{FF2B5EF4-FFF2-40B4-BE49-F238E27FC236}">
                  <a16:creationId xmlns:a16="http://schemas.microsoft.com/office/drawing/2014/main" id="{7846376D-7470-7845-8E25-FA4E5F74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36">
              <a:extLst>
                <a:ext uri="{FF2B5EF4-FFF2-40B4-BE49-F238E27FC236}">
                  <a16:creationId xmlns:a16="http://schemas.microsoft.com/office/drawing/2014/main" id="{92460849-10E4-024F-A106-8524C361D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0C68E08-3F31-034E-909A-1869000B3C62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Straight Connector 54">
              <a:extLst>
                <a:ext uri="{FF2B5EF4-FFF2-40B4-BE49-F238E27FC236}">
                  <a16:creationId xmlns:a16="http://schemas.microsoft.com/office/drawing/2014/main" id="{A13841BC-9D6E-C345-A7F5-A467B30FF9E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2B7AD0A-1015-C049-9FFC-6E523BFA6233}"/>
                </a:ext>
              </a:extLst>
            </p:cNvPr>
            <p:cNvSpPr/>
            <p:nvPr/>
          </p:nvSpPr>
          <p:spPr>
            <a:xfrm>
              <a:off x="11247203" y="505893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3" name="Straight Connector 54">
              <a:extLst>
                <a:ext uri="{FF2B5EF4-FFF2-40B4-BE49-F238E27FC236}">
                  <a16:creationId xmlns:a16="http://schemas.microsoft.com/office/drawing/2014/main" id="{34681009-355B-FA4F-A4AE-65DC7D1D1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146" y="5105964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1CABC0-DEA2-B645-A327-A69C324F638B}"/>
                </a:ext>
              </a:extLst>
            </p:cNvPr>
            <p:cNvSpPr/>
            <p:nvPr/>
          </p:nvSpPr>
          <p:spPr>
            <a:xfrm>
              <a:off x="11327754" y="5046505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Straight Connector 54">
              <a:extLst>
                <a:ext uri="{FF2B5EF4-FFF2-40B4-BE49-F238E27FC236}">
                  <a16:creationId xmlns:a16="http://schemas.microsoft.com/office/drawing/2014/main" id="{BC011E7C-2EDD-F04A-9795-FC41BA1E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1401699" y="509353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26B1219-164D-2C40-81F1-34FC873C84BF}"/>
                </a:ext>
              </a:extLst>
            </p:cNvPr>
            <p:cNvSpPr/>
            <p:nvPr/>
          </p:nvSpPr>
          <p:spPr>
            <a:xfrm>
              <a:off x="11231311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7" name="Straight Connector 54">
              <a:extLst>
                <a:ext uri="{FF2B5EF4-FFF2-40B4-BE49-F238E27FC236}">
                  <a16:creationId xmlns:a16="http://schemas.microsoft.com/office/drawing/2014/main" id="{5E9C8502-B102-7240-8BE8-4D849FABC540}"/>
                </a:ext>
              </a:extLst>
            </p:cNvPr>
            <p:cNvCxnSpPr>
              <a:cxnSpLocks/>
            </p:cNvCxnSpPr>
            <p:nvPr/>
          </p:nvCxnSpPr>
          <p:spPr>
            <a:xfrm>
              <a:off x="11305255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4BEF61F-D67A-A047-B863-C960F5228887}"/>
                </a:ext>
              </a:extLst>
            </p:cNvPr>
            <p:cNvSpPr/>
            <p:nvPr/>
          </p:nvSpPr>
          <p:spPr>
            <a:xfrm>
              <a:off x="11182626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Straight Connector 54">
              <a:extLst>
                <a:ext uri="{FF2B5EF4-FFF2-40B4-BE49-F238E27FC236}">
                  <a16:creationId xmlns:a16="http://schemas.microsoft.com/office/drawing/2014/main" id="{4FF4BF03-FA15-DA4F-9838-9DF7F6E30F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6570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CA5A278-37DE-E442-881A-6D58F8E276B2}"/>
                </a:ext>
              </a:extLst>
            </p:cNvPr>
            <p:cNvSpPr/>
            <p:nvPr/>
          </p:nvSpPr>
          <p:spPr>
            <a:xfrm>
              <a:off x="11133942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Straight Connector 54">
              <a:extLst>
                <a:ext uri="{FF2B5EF4-FFF2-40B4-BE49-F238E27FC236}">
                  <a16:creationId xmlns:a16="http://schemas.microsoft.com/office/drawing/2014/main" id="{44A13DD6-8140-D84B-848F-2F99F6B49456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886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Kreuz 103">
            <a:extLst>
              <a:ext uri="{FF2B5EF4-FFF2-40B4-BE49-F238E27FC236}">
                <a16:creationId xmlns:a16="http://schemas.microsoft.com/office/drawing/2014/main" id="{59F09D3E-6C18-7144-8503-C037832095C8}"/>
              </a:ext>
            </a:extLst>
          </p:cNvPr>
          <p:cNvSpPr>
            <a:spLocks noChangeAspect="1"/>
          </p:cNvSpPr>
          <p:nvPr/>
        </p:nvSpPr>
        <p:spPr>
          <a:xfrm rot="2700000">
            <a:off x="597342" y="3139048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Kreuz 104">
            <a:extLst>
              <a:ext uri="{FF2B5EF4-FFF2-40B4-BE49-F238E27FC236}">
                <a16:creationId xmlns:a16="http://schemas.microsoft.com/office/drawing/2014/main" id="{E40257D7-35EF-0B44-A69E-704BBDB9C878}"/>
              </a:ext>
            </a:extLst>
          </p:cNvPr>
          <p:cNvSpPr>
            <a:spLocks noChangeAspect="1"/>
          </p:cNvSpPr>
          <p:nvPr/>
        </p:nvSpPr>
        <p:spPr>
          <a:xfrm rot="2700000">
            <a:off x="1216186" y="3139048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8CC23BB1-F0DF-3146-A50B-9A0C1B0AC14D}"/>
              </a:ext>
            </a:extLst>
          </p:cNvPr>
          <p:cNvSpPr>
            <a:spLocks noChangeAspect="1"/>
          </p:cNvSpPr>
          <p:nvPr/>
        </p:nvSpPr>
        <p:spPr>
          <a:xfrm rot="2700000">
            <a:off x="1216186" y="3738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Kreuz 106">
            <a:extLst>
              <a:ext uri="{FF2B5EF4-FFF2-40B4-BE49-F238E27FC236}">
                <a16:creationId xmlns:a16="http://schemas.microsoft.com/office/drawing/2014/main" id="{C5A499D3-80B3-BF44-87DD-02400A8055EC}"/>
              </a:ext>
            </a:extLst>
          </p:cNvPr>
          <p:cNvSpPr>
            <a:spLocks noChangeAspect="1"/>
          </p:cNvSpPr>
          <p:nvPr/>
        </p:nvSpPr>
        <p:spPr>
          <a:xfrm rot="2700000">
            <a:off x="597342" y="429337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[2] - </a:t>
            </a:r>
            <a:r>
              <a:rPr lang="de-DE" sz="1800" dirty="0">
                <a:hlinkClick r:id="rId2"/>
              </a:rPr>
              <a:t>https://mne.tools/dev/overview/datasets_index.html</a:t>
            </a:r>
            <a:r>
              <a:rPr lang="de-DE" sz="1800" dirty="0"/>
              <a:t> </a:t>
            </a:r>
            <a:r>
              <a:rPr lang="de-DE" sz="1800" dirty="0" err="1"/>
              <a:t>visited</a:t>
            </a:r>
            <a:r>
              <a:rPr lang="de-DE" sz="1800" dirty="0"/>
              <a:t> 02.16.2021</a:t>
            </a:r>
          </a:p>
          <a:p>
            <a:pPr marL="0" indent="0">
              <a:buNone/>
            </a:pPr>
            <a:r>
              <a:rPr lang="de-DE" sz="1800" dirty="0"/>
              <a:t> [3] - https://</a:t>
            </a:r>
            <a:r>
              <a:rPr lang="de-DE" sz="1800" dirty="0" err="1"/>
              <a:t>brainworksneurotherapy.com</a:t>
            </a:r>
            <a:r>
              <a:rPr lang="de-DE" sz="1800" dirty="0"/>
              <a:t>/</a:t>
            </a:r>
            <a:r>
              <a:rPr lang="de-DE" sz="1800" dirty="0" err="1"/>
              <a:t>what-are-brainwaves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7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211515" y="5704260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Covariance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Estimation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Whitening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objective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Function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higher</a:t>
            </a:r>
            <a:r>
              <a:rPr lang="de-DE" sz="1800" dirty="0">
                <a:solidFill>
                  <a:srgbClr val="005C9C"/>
                </a:solidFill>
              </a:rPr>
              <a:t> Order </a:t>
            </a:r>
            <a:r>
              <a:rPr lang="de-DE" sz="1800" dirty="0" err="1">
                <a:solidFill>
                  <a:srgbClr val="005C9C"/>
                </a:solidFill>
              </a:rPr>
              <a:t>statistics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JADE: </a:t>
            </a: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Did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our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Robustness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Plugins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improve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the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results</a:t>
            </a:r>
            <a:r>
              <a:rPr lang="de-DE" sz="2000" b="1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Complete</a:t>
            </a:r>
            <a:r>
              <a:rPr lang="de-DE" sz="1800" dirty="0"/>
              <a:t> breakdown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1 </a:t>
            </a:r>
            <a:r>
              <a:rPr lang="de-DE" sz="1800" dirty="0" err="1"/>
              <a:t>outlier</a:t>
            </a:r>
            <a:r>
              <a:rPr lang="de-DE" sz="1800" dirty="0"/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800" dirty="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de-DE" sz="1800" dirty="0"/>
                  <a:t> breakdown 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4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4E81A5C0-6DCF-9B4F-919C-FD78368BACD7}"/>
              </a:ext>
            </a:extLst>
          </p:cNvPr>
          <p:cNvSpPr txBox="1"/>
          <p:nvPr/>
        </p:nvSpPr>
        <p:spPr>
          <a:xfrm>
            <a:off x="1933998" y="7737166"/>
            <a:ext cx="10968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Conclusion</a:t>
            </a:r>
            <a:r>
              <a:rPr lang="de-DE" sz="2000" b="1" dirty="0">
                <a:solidFill>
                  <a:schemeClr val="accent5"/>
                </a:solidFill>
              </a:rPr>
              <a:t>: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Preprocessing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essential! -&gt; </a:t>
            </a:r>
            <a:r>
              <a:rPr lang="de-DE" sz="2000" dirty="0" err="1"/>
              <a:t>Outlier</a:t>
            </a:r>
            <a:r>
              <a:rPr lang="de-DE" sz="2000" dirty="0"/>
              <a:t> </a:t>
            </a:r>
            <a:r>
              <a:rPr lang="de-DE" sz="2000" dirty="0" err="1"/>
              <a:t>removal</a:t>
            </a:r>
            <a:r>
              <a:rPr lang="de-DE" sz="2000" dirty="0"/>
              <a:t> + </a:t>
            </a:r>
            <a:r>
              <a:rPr lang="de-DE" sz="2000" dirty="0" err="1"/>
              <a:t>Smoothing</a:t>
            </a:r>
            <a:r>
              <a:rPr lang="de-DE" sz="2000" dirty="0"/>
              <a:t> (</a:t>
            </a:r>
            <a:r>
              <a:rPr lang="de-DE" sz="2000" dirty="0" err="1"/>
              <a:t>e.g</a:t>
            </a:r>
            <a:r>
              <a:rPr lang="de-DE" sz="2000" dirty="0"/>
              <a:t> Low pass </a:t>
            </a:r>
            <a:r>
              <a:rPr lang="de-DE" sz="2000" dirty="0" err="1"/>
              <a:t>Filtering</a:t>
            </a:r>
            <a:r>
              <a:rPr lang="de-DE" sz="2000" dirty="0"/>
              <a:t>)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730543-2DDD-7145-8DF6-422FD588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0058" y="124691"/>
            <a:ext cx="10799258" cy="92272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DF8BDC-5CFE-E743-A78F-5F1BC2741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848371"/>
            <a:ext cx="8686800" cy="2933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9FB8C2-7F0B-D940-AB30-102DA2C05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144026"/>
            <a:ext cx="857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1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5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Minimum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05EDE-51D7-8742-88EA-80EBA97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290599"/>
            <a:ext cx="10357875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75775-099F-E446-912A-EC1B92C8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4884257"/>
            <a:ext cx="9438289" cy="2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270032-8A0D-4E43-879C-FF37F782A3CF}"/>
              </a:ext>
            </a:extLst>
          </p:cNvPr>
          <p:cNvSpPr txBox="1"/>
          <p:nvPr/>
        </p:nvSpPr>
        <p:spPr>
          <a:xfrm>
            <a:off x="503999" y="7672552"/>
            <a:ext cx="1178597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dirty="0"/>
              <a:t>MD </a:t>
            </a:r>
            <a:r>
              <a:rPr lang="de-DE" dirty="0" err="1"/>
              <a:t>of</a:t>
            </a:r>
            <a:r>
              <a:rPr lang="de-DE" dirty="0"/>
              <a:t> 0 -&gt; </a:t>
            </a:r>
            <a:r>
              <a:rPr lang="de-DE" dirty="0" err="1"/>
              <a:t>good</a:t>
            </a:r>
            <a:r>
              <a:rPr lang="de-DE" dirty="0"/>
              <a:t>, MD-&gt;1 </a:t>
            </a:r>
            <a:r>
              <a:rPr lang="de-DE" dirty="0" err="1"/>
              <a:t>bad</a:t>
            </a:r>
            <a:r>
              <a:rPr lang="de-DE" dirty="0"/>
              <a:t>, Optimum = Identity,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pPr marL="457200" indent="-457200">
              <a:buFontTx/>
              <a:buChar char="-"/>
            </a:pPr>
            <a:r>
              <a:rPr lang="de-DE" dirty="0" err="1"/>
              <a:t>availavble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31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A127-D720-5B4C-936D-FD3CCE7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MSE, SNR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25EA-D725-A441-9924-81FDD125148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2570737"/>
            <a:ext cx="40513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229613-0127-B743-999B-B4657D3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4076694"/>
            <a:ext cx="4051300" cy="11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C50E60-6D38-1446-9309-3915AFE8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5653828"/>
            <a:ext cx="4344962" cy="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713C01-4D7D-FC40-B4CD-3C02FEA0F9FB}"/>
              </a:ext>
            </a:extLst>
          </p:cNvPr>
          <p:cNvSpPr txBox="1"/>
          <p:nvPr/>
        </p:nvSpPr>
        <p:spPr>
          <a:xfrm>
            <a:off x="674914" y="6750830"/>
            <a:ext cx="47291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32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5B1DF-A1A3-B849-A464-67CEA499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6FFAB-967F-E646-8C70-E11B2D2623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4041042"/>
          </a:xfrm>
        </p:spPr>
        <p:txBody>
          <a:bodyPr/>
          <a:lstStyle/>
          <a:p>
            <a:r>
              <a:rPr lang="de-DE" dirty="0"/>
              <a:t>Delorme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-&gt;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,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cases</a:t>
            </a:r>
            <a:r>
              <a:rPr lang="de-DE" dirty="0"/>
              <a:t> -&gt;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rosbustness</a:t>
            </a:r>
            <a:r>
              <a:rPr lang="de-DE" dirty="0"/>
              <a:t> </a:t>
            </a:r>
          </a:p>
          <a:p>
            <a:r>
              <a:rPr lang="de-DE" dirty="0"/>
              <a:t>-&gt; </a:t>
            </a:r>
            <a:r>
              <a:rPr lang="de-DE" dirty="0" err="1"/>
              <a:t>eeg</a:t>
            </a:r>
            <a:r>
              <a:rPr lang="de-DE" dirty="0"/>
              <a:t> like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recon</a:t>
            </a:r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Signal to Noise Ratio (SNR):</a:t>
                </a:r>
              </a:p>
              <a:p>
                <a:r>
                  <a:rPr lang="en-AU" sz="1900" dirty="0"/>
                  <a:t>Considered here as the variance of the </a:t>
                </a:r>
                <a:r>
                  <a:rPr lang="en-AU" sz="1900" dirty="0" err="1"/>
                  <a:t>resiudal</a:t>
                </a:r>
                <a:r>
                  <a:rPr lang="en-AU" sz="1900" dirty="0"/>
                  <a:t> </a:t>
                </a:r>
              </a:p>
              <a:p>
                <a:r>
                  <a:rPr lang="en-AU" sz="1900" dirty="0"/>
                  <a:t>Transformed in dB</a:t>
                </a:r>
              </a:p>
              <a:p>
                <a:r>
                  <a:rPr lang="en-AU" sz="1900" dirty="0"/>
                  <a:t>4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900" dirty="0"/>
                  <a:t> take mean or median</a:t>
                </a:r>
              </a:p>
              <a:p>
                <a:endParaRPr lang="en-AU" sz="1800" dirty="0"/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  <a:blipFill>
                <a:blip r:embed="rId2"/>
                <a:stretch>
                  <a:fillRect l="-2581" t="-1041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01A71CDD-1127-8F41-8369-09D7843AF158}"/>
              </a:ext>
            </a:extLst>
          </p:cNvPr>
          <p:cNvSpPr txBox="1"/>
          <p:nvPr/>
        </p:nvSpPr>
        <p:spPr>
          <a:xfrm>
            <a:off x="6230021" y="4670127"/>
            <a:ext cx="581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 err="1">
                <a:solidFill>
                  <a:srgbClr val="005C9C"/>
                </a:solidFill>
              </a:rPr>
              <a:t>Possible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Reasons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Distributions</a:t>
            </a:r>
            <a:r>
              <a:rPr lang="de-DE" sz="1800" dirty="0"/>
              <a:t> </a:t>
            </a:r>
            <a:r>
              <a:rPr lang="de-DE" sz="1800" dirty="0" err="1"/>
              <a:t>don‘t</a:t>
            </a:r>
            <a:r>
              <a:rPr lang="de-DE" sz="1800" dirty="0"/>
              <a:t> follow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expected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weighted</a:t>
            </a:r>
            <a:r>
              <a:rPr lang="de-DE" sz="1800" dirty="0"/>
              <a:t> down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objective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72852A-5489-954C-A68B-771891F13393}"/>
              </a:ext>
            </a:extLst>
          </p:cNvPr>
          <p:cNvSpPr txBox="1"/>
          <p:nvPr/>
        </p:nvSpPr>
        <p:spPr>
          <a:xfrm>
            <a:off x="584790" y="6544788"/>
            <a:ext cx="9121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Matrix fett schreiben</a:t>
            </a:r>
          </a:p>
          <a:p>
            <a:r>
              <a:rPr lang="de-DE" dirty="0"/>
              <a:t> Eventuelle andere Signale zeigen auf </a:t>
            </a:r>
            <a:r>
              <a:rPr lang="de-DE" dirty="0" err="1"/>
              <a:t>slide</a:t>
            </a:r>
            <a:r>
              <a:rPr lang="de-DE" dirty="0"/>
              <a:t> 1</a:t>
            </a:r>
          </a:p>
          <a:p>
            <a:r>
              <a:rPr lang="de-DE" dirty="0"/>
              <a:t>4 Signale ersetzen</a:t>
            </a:r>
          </a:p>
          <a:p>
            <a:r>
              <a:rPr lang="de-DE" dirty="0"/>
              <a:t>Drop bei 10000 erklären -&gt; auf </a:t>
            </a:r>
            <a:r>
              <a:rPr lang="de-DE" dirty="0" err="1"/>
              <a:t>drawbacks</a:t>
            </a:r>
            <a:r>
              <a:rPr lang="de-DE" dirty="0"/>
              <a:t> von MD hinweisen. </a:t>
            </a:r>
          </a:p>
          <a:p>
            <a:r>
              <a:rPr lang="de-DE" dirty="0" err="1"/>
              <a:t>Evtl</a:t>
            </a:r>
            <a:r>
              <a:rPr lang="de-DE" dirty="0"/>
              <a:t> auch nur bis 5000 zeigen </a:t>
            </a:r>
          </a:p>
        </p:txBody>
      </p:sp>
    </p:spTree>
    <p:extLst>
      <p:ext uri="{BB962C8B-B14F-4D97-AF65-F5344CB8AC3E}">
        <p14:creationId xmlns:p14="http://schemas.microsoft.com/office/powerpoint/2010/main" val="109489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318426" y="2265849"/>
            <a:ext cx="67476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How</a:t>
            </a:r>
            <a:r>
              <a:rPr lang="de-DE" sz="2000" dirty="0">
                <a:solidFill>
                  <a:schemeClr val="accent5"/>
                </a:solidFill>
              </a:rPr>
              <a:t> do </a:t>
            </a:r>
            <a:r>
              <a:rPr lang="de-DE" sz="2000" dirty="0" err="1">
                <a:solidFill>
                  <a:schemeClr val="accent5"/>
                </a:solidFill>
              </a:rPr>
              <a:t>we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measure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performance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of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Algorithms</a:t>
            </a:r>
            <a:r>
              <a:rPr lang="de-DE" sz="2000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504752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594569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/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600" dirty="0">
                    <a:solidFill>
                      <a:srgbClr val="005C9C"/>
                    </a:solidFill>
                  </a:rPr>
                  <a:t>1. Evaluation on </a:t>
                </a:r>
                <a:r>
                  <a:rPr lang="de-DE" sz="1600" dirty="0" err="1">
                    <a:solidFill>
                      <a:srgbClr val="005C9C"/>
                    </a:solidFill>
                  </a:rPr>
                  <a:t>Metrics</a:t>
                </a:r>
                <a:r>
                  <a:rPr lang="de-DE" sz="1600" dirty="0">
                    <a:solidFill>
                      <a:srgbClr val="005C9C"/>
                    </a:solidFill>
                  </a:rPr>
                  <a:t>:</a:t>
                </a:r>
              </a:p>
              <a:p>
                <a:pPr>
                  <a:buClr>
                    <a:srgbClr val="005C9C"/>
                  </a:buClr>
                </a:pPr>
                <a:endParaRPr lang="de-DE" sz="1600" dirty="0">
                  <a:solidFill>
                    <a:schemeClr val="accent5"/>
                  </a:solidFill>
                </a:endParaRPr>
              </a:p>
              <a:p>
                <a:pPr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recovered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Signals,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Â</m:t>
                    </m:r>
                    <m:r>
                      <a:rPr lang="de-DE" sz="16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de-DE" sz="16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estimated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Mixing Matrix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Evaluate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performance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each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run</a:t>
                </a:r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Mixing Matrix: Minimum </a:t>
                </a:r>
                <a:r>
                  <a:rPr lang="de-DE" sz="1600" dirty="0" err="1"/>
                  <a:t>Distance</a:t>
                </a:r>
                <a:r>
                  <a:rPr lang="de-DE" sz="1600" dirty="0"/>
                  <a:t>: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,Â)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</a:t>
                </a:r>
                <a:r>
                  <a:rPr lang="de-DE" sz="1600" dirty="0" err="1"/>
                  <a:t>reconstructed</a:t>
                </a:r>
                <a:r>
                  <a:rPr lang="de-DE" sz="1600" dirty="0"/>
                  <a:t> Signals: </a:t>
                </a:r>
                <a:r>
                  <a:rPr lang="de-DE" sz="1600" dirty="0" err="1"/>
                  <a:t>Mean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error</a:t>
                </a:r>
                <a:r>
                  <a:rPr lang="de-DE" sz="1600" dirty="0"/>
                  <a:t>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), </a:t>
                </a:r>
                <a:r>
                  <a:rPr lang="de-DE" sz="1600" dirty="0"/>
                  <a:t>Signal </a:t>
                </a:r>
                <a:r>
                  <a:rPr lang="de-DE" sz="1600" dirty="0" err="1"/>
                  <a:t>to</a:t>
                </a:r>
                <a:r>
                  <a:rPr lang="de-DE" sz="1600" dirty="0"/>
                  <a:t> Noise Ratio: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de-DE" sz="16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blipFill>
                <a:blip r:embed="rId2"/>
                <a:stretch>
                  <a:fillRect l="-543" t="-1370" b="-47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/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/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  <a:blipFill>
                <a:blip r:embed="rId4"/>
                <a:stretch>
                  <a:fillRect l="-5882"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6363C3E8-24D7-C94B-A9D4-E0FDB9BAE095}"/>
              </a:ext>
            </a:extLst>
          </p:cNvPr>
          <p:cNvSpPr txBox="1"/>
          <p:nvPr/>
        </p:nvSpPr>
        <p:spPr>
          <a:xfrm>
            <a:off x="5465907" y="7072022"/>
            <a:ext cx="700092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>
                <a:solidFill>
                  <a:srgbClr val="005C9C"/>
                </a:solidFill>
              </a:rPr>
              <a:t>2. </a:t>
            </a:r>
            <a:r>
              <a:rPr lang="de-DE" sz="1600" dirty="0" err="1">
                <a:solidFill>
                  <a:srgbClr val="005C9C"/>
                </a:solidFill>
              </a:rPr>
              <a:t>Empirical</a:t>
            </a:r>
            <a:r>
              <a:rPr lang="de-DE" sz="1600" dirty="0">
                <a:solidFill>
                  <a:srgbClr val="005C9C"/>
                </a:solidFill>
              </a:rPr>
              <a:t> Data </a:t>
            </a:r>
            <a:r>
              <a:rPr lang="de-DE" sz="1600" dirty="0" err="1">
                <a:solidFill>
                  <a:srgbClr val="005C9C"/>
                </a:solidFill>
              </a:rPr>
              <a:t>Analyses</a:t>
            </a:r>
            <a:endParaRPr lang="de-DE" sz="1600" dirty="0">
              <a:solidFill>
                <a:srgbClr val="005C9C"/>
              </a:solidFill>
            </a:endParaRPr>
          </a:p>
          <a:p>
            <a:pPr>
              <a:buClr>
                <a:srgbClr val="005C9C"/>
              </a:buClr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Get</a:t>
            </a:r>
            <a:r>
              <a:rPr lang="de-DE" sz="1600" dirty="0"/>
              <a:t> 1000 (#</a:t>
            </a:r>
            <a:r>
              <a:rPr lang="de-DE" sz="1600" dirty="0" err="1"/>
              <a:t>runs</a:t>
            </a:r>
            <a:r>
              <a:rPr lang="de-DE" sz="1600" dirty="0"/>
              <a:t>) </a:t>
            </a:r>
            <a:r>
              <a:rPr lang="de-DE" sz="1600" dirty="0" err="1"/>
              <a:t>metrics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Calcualte</a:t>
            </a:r>
            <a:r>
              <a:rPr lang="de-DE" sz="1600" dirty="0"/>
              <a:t>: </a:t>
            </a:r>
            <a:r>
              <a:rPr lang="de-DE" sz="1600" dirty="0" err="1"/>
              <a:t>Mean</a:t>
            </a:r>
            <a:r>
              <a:rPr lang="de-DE" sz="1600" dirty="0"/>
              <a:t>, Standard Deviation, Median, </a:t>
            </a:r>
            <a:r>
              <a:rPr lang="de-DE" sz="1600" dirty="0" err="1"/>
              <a:t>nMAD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5"/>
                </a:solidFill>
              </a:rPr>
              <a:t>MD,MSE,SNR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BoxPlot</a:t>
            </a:r>
            <a:endParaRPr lang="de-DE" sz="1600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450DC19-378E-B04C-819D-EB8EB566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76" y="5053055"/>
            <a:ext cx="3083766" cy="184155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1B7BD6E-200F-5441-849D-12B304E66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79" y="5097589"/>
            <a:ext cx="2998796" cy="17908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98C350-EC1C-064A-A963-83F3FB77D584}"/>
              </a:ext>
            </a:extLst>
          </p:cNvPr>
          <p:cNvSpPr txBox="1"/>
          <p:nvPr/>
        </p:nvSpPr>
        <p:spPr>
          <a:xfrm>
            <a:off x="8726558" y="58083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8889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E984C68-9B48-E94C-90A5-D2A18ED2AD7A}"/>
              </a:ext>
            </a:extLst>
          </p:cNvPr>
          <p:cNvSpPr txBox="1"/>
          <p:nvPr/>
        </p:nvSpPr>
        <p:spPr>
          <a:xfrm>
            <a:off x="5258308" y="5788216"/>
            <a:ext cx="41042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005C9C"/>
                </a:solidFill>
              </a:rPr>
              <a:t>Independent </a:t>
            </a:r>
            <a:r>
              <a:rPr lang="de-DE" sz="2000" dirty="0" err="1">
                <a:solidFill>
                  <a:srgbClr val="005C9C"/>
                </a:solidFill>
              </a:rPr>
              <a:t>Component</a:t>
            </a:r>
            <a:r>
              <a:rPr lang="de-DE" sz="2000" dirty="0">
                <a:solidFill>
                  <a:srgbClr val="005C9C"/>
                </a:solidFill>
              </a:rPr>
              <a:t> </a:t>
            </a:r>
            <a:r>
              <a:rPr lang="de-DE" sz="2000" dirty="0" err="1">
                <a:solidFill>
                  <a:srgbClr val="005C9C"/>
                </a:solidFill>
              </a:rPr>
              <a:t>Analyses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258308" y="2965261"/>
            <a:ext cx="132600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rgbClr val="005C9C"/>
                </a:solidFill>
              </a:rPr>
              <a:t>Whitening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684518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774335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DC9DC98-9A71-F549-B0AC-6165DABE3840}"/>
              </a:ext>
            </a:extLst>
          </p:cNvPr>
          <p:cNvSpPr txBox="1"/>
          <p:nvPr/>
        </p:nvSpPr>
        <p:spPr>
          <a:xfrm>
            <a:off x="5258308" y="3479343"/>
            <a:ext cx="700092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Robust </a:t>
            </a:r>
            <a:r>
              <a:rPr lang="de-DE" sz="1600" dirty="0" err="1"/>
              <a:t>Covariance</a:t>
            </a:r>
            <a:r>
              <a:rPr lang="de-DE" sz="1600" dirty="0"/>
              <a:t> </a:t>
            </a:r>
            <a:r>
              <a:rPr lang="de-DE" sz="1600" dirty="0" err="1"/>
              <a:t>Estimation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Python Package </a:t>
            </a:r>
            <a:r>
              <a:rPr lang="de-DE" sz="1600" dirty="0" err="1"/>
              <a:t>RobustSP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Spatial</a:t>
            </a:r>
            <a:r>
              <a:rPr lang="de-DE" sz="1600" dirty="0"/>
              <a:t> Median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M-</a:t>
            </a:r>
            <a:r>
              <a:rPr lang="de-DE" sz="1600" dirty="0" err="1"/>
              <a:t>Estimator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Scatter</a:t>
            </a:r>
            <a:r>
              <a:rPr lang="de-DE" sz="1600" dirty="0"/>
              <a:t> Matrix (Huber)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FA0E092-B95A-2D44-9928-DFA13F26AD67}"/>
              </a:ext>
            </a:extLst>
          </p:cNvPr>
          <p:cNvSpPr txBox="1"/>
          <p:nvPr/>
        </p:nvSpPr>
        <p:spPr>
          <a:xfrm>
            <a:off x="5258308" y="6293551"/>
            <a:ext cx="7389807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ICA </a:t>
            </a:r>
            <a:r>
              <a:rPr lang="de-DE" sz="1600" dirty="0" err="1"/>
              <a:t>by</a:t>
            </a:r>
            <a:r>
              <a:rPr lang="de-DE" sz="1600" dirty="0"/>
              <a:t> 4 different </a:t>
            </a:r>
            <a:r>
              <a:rPr lang="de-DE" sz="1600" dirty="0" err="1"/>
              <a:t>Algorithms</a:t>
            </a:r>
            <a:r>
              <a:rPr lang="de-DE" sz="1600" dirty="0"/>
              <a:t>: JADE, RADICAL, </a:t>
            </a:r>
            <a:r>
              <a:rPr lang="de-DE" sz="1600" dirty="0" err="1"/>
              <a:t>CoroICA</a:t>
            </a:r>
            <a:r>
              <a:rPr lang="de-DE" sz="1600" dirty="0"/>
              <a:t>, </a:t>
            </a:r>
            <a:r>
              <a:rPr lang="de-DE" sz="1600" dirty="0" err="1">
                <a:solidFill>
                  <a:schemeClr val="accent5"/>
                </a:solidFill>
              </a:rPr>
              <a:t>PowerICA</a:t>
            </a: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r>
              <a:rPr lang="de-DE" sz="1600" dirty="0"/>
              <a:t> JADE: </a:t>
            </a:r>
            <a:r>
              <a:rPr lang="de-DE" sz="1600" dirty="0" err="1"/>
              <a:t>Replace</a:t>
            </a:r>
            <a:r>
              <a:rPr lang="de-DE" sz="1600" dirty="0"/>
              <a:t> </a:t>
            </a:r>
            <a:r>
              <a:rPr lang="de-DE" sz="1600" dirty="0" err="1"/>
              <a:t>Expected</a:t>
            </a:r>
            <a:r>
              <a:rPr lang="de-DE" sz="1600" dirty="0"/>
              <a:t> Value </a:t>
            </a:r>
            <a:r>
              <a:rPr lang="de-DE" sz="1600" dirty="0" err="1"/>
              <a:t>by</a:t>
            </a:r>
            <a:r>
              <a:rPr lang="de-DE" sz="1600" dirty="0"/>
              <a:t> robust </a:t>
            </a:r>
            <a:r>
              <a:rPr lang="de-DE" sz="1600" dirty="0" err="1"/>
              <a:t>objective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.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Huber, </a:t>
            </a:r>
            <a:r>
              <a:rPr lang="de-DE" sz="1600" dirty="0" err="1"/>
              <a:t>Tukey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1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413920" y="6380569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413920" y="40574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A25410A-1C36-8C4A-A43D-2E3785DE0403}"/>
              </a:ext>
            </a:extLst>
          </p:cNvPr>
          <p:cNvSpPr txBox="1"/>
          <p:nvPr/>
        </p:nvSpPr>
        <p:spPr>
          <a:xfrm>
            <a:off x="9413920" y="173439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3E2210-3832-344A-B143-2D88694E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7" y="2877398"/>
            <a:ext cx="2051101" cy="7153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9F2D39-EF1E-2849-BDCB-20C8F7DC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0" y="3730137"/>
            <a:ext cx="2063763" cy="7216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B9A41F-5AF1-2E4E-810F-57B4F2E8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62" y="4589207"/>
            <a:ext cx="2057432" cy="7153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FDED34-36B7-C448-AA09-3C58587BB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62" y="5441946"/>
            <a:ext cx="2057432" cy="696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8AA3EA8-7DB8-E647-B42F-CD56C1CD7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49" y="5304560"/>
            <a:ext cx="2509257" cy="9165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CF898-F4CB-C941-9D43-D7086A4A0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644" y="4409837"/>
            <a:ext cx="2509257" cy="93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5D68126-85EA-4446-99C8-7214D8ECE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287" y="3592751"/>
            <a:ext cx="2475583" cy="9294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21455D-C7E8-DF4D-97E1-4545B52B0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0838" y="2815075"/>
            <a:ext cx="2426868" cy="9327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488" y="2591050"/>
            <a:ext cx="2475582" cy="4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81F5-32C1-664D-B8A5-BA2D1BAD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BF741-E7C0-4442-A838-7387449032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C939DE-A4EA-C44E-B550-4FC6F921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610" y="2393106"/>
            <a:ext cx="8166670" cy="48365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857D47-18C8-684F-97C0-1C82A2B6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5" y="2242800"/>
            <a:ext cx="5744712" cy="33864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594AC3-2FA6-1149-8741-0BCDE005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797" y="771120"/>
            <a:ext cx="14221193" cy="8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Goal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and reconstructed signals or compare mixing matrix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611065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611065" cy="534762"/>
              </a:xfrm>
              <a:prstGeom prst="rect">
                <a:avLst/>
              </a:prstGeom>
              <a:blipFill>
                <a:blip r:embed="rId9"/>
                <a:stretch>
                  <a:fillRect t="-6977" r="-4082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98855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98855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 err="1"/>
              <a:t>Metrics</a:t>
            </a:r>
            <a:r>
              <a:rPr lang="de-DE" sz="2800" dirty="0"/>
              <a:t>: MD, MSE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𝑾𝑨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180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𝑷𝑱𝑫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fName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solidFill>
                  <a:srgbClr val="005C9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  <m:r>
                                    <a:rPr lang="en-AU" sz="1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 w="25400">
                <a:solidFill>
                  <a:srgbClr val="005C9C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5886968" cy="719101"/>
          </a:xfrm>
          <a:prstGeom prst="rect">
            <a:avLst/>
          </a:prstGeom>
          <a:ln w="25400">
            <a:solidFill>
              <a:schemeClr val="bg2"/>
            </a:solidFill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730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General </a:t>
            </a:r>
            <a:r>
              <a:rPr lang="de-DE" sz="2800" dirty="0" err="1"/>
              <a:t>approach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/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2. Run different Algorithms for different cases: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Sample Sizes,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levels of contamination (noise, outlier)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3.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AU" sz="18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on MD or MSE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blipFill>
                <a:blip r:embed="rId2"/>
                <a:stretch>
                  <a:fillRect l="-853" t="-1695" b="-59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</m:oMath>
                </a14:m>
                <a:r>
                  <a:rPr lang="en-AU" sz="1800" dirty="0"/>
                  <a:t> and a random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Mixing Matrix.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blipFill>
                <a:blip r:embed="rId3"/>
                <a:stretch>
                  <a:fillRect l="-442" t="-3279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3" y="3408127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33" y="3443917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7" y="5025417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33" y="5001748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6323372" y="3032799"/>
            <a:ext cx="2760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600" dirty="0"/>
              <a:t>Standard Signals: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/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600" dirty="0"/>
                  <a:t>Brainwaves [3]: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blipFill>
                <a:blip r:embed="rId8"/>
                <a:stretch>
                  <a:fillRect l="-866" t="-952" b="-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blipFill>
                <a:blip r:embed="rId9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/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4. Do this multiple times (</a:t>
                </a:r>
                <a:r>
                  <a:rPr lang="en-AU" sz="1800" dirty="0" err="1"/>
                  <a:t>reproducability</a:t>
                </a:r>
                <a:r>
                  <a:rPr lang="en-AU" sz="1800" dirty="0"/>
                  <a:t>)</a:t>
                </a:r>
              </a:p>
              <a:p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Monte Carlo Study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5. Statistical Analyses on multiple outcomes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interpret results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blipFill>
                <a:blip r:embed="rId10"/>
                <a:stretch>
                  <a:fillRect l="-3217" t="-1538" b="-12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 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(40dBB)</a:t>
            </a:r>
          </a:p>
          <a:p>
            <a:endParaRPr lang="en-AU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28944" y="7067841"/>
                <a:ext cx="43313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44" y="7067841"/>
                <a:ext cx="433131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Experiment </a:t>
            </a:r>
            <a:r>
              <a:rPr lang="de-DE" sz="2800" dirty="0" err="1"/>
              <a:t>Types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7559"/>
            <a:ext cx="9131667" cy="32008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</a:t>
            </a:r>
            <a:r>
              <a:rPr lang="en-AU" sz="1800" dirty="0"/>
              <a:t>: No Noise,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</a:t>
            </a:r>
            <a:r>
              <a:rPr lang="en-AU" sz="1800" dirty="0"/>
              <a:t>: 40dB SNR,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III</a:t>
            </a:r>
            <a:r>
              <a:rPr lang="en-AU" sz="1800" dirty="0"/>
              <a:t>: No Noise, 0.1% Outlier with std = 100,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IV</a:t>
            </a:r>
            <a:r>
              <a:rPr lang="en-AU" sz="1800" dirty="0"/>
              <a:t>: 40dB SNR, 0.1% Outlier with std = 100, 1000 runs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753168"/>
            <a:ext cx="9644500" cy="26468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  <a:p>
            <a:pPr>
              <a:buClr>
                <a:schemeClr val="tx2"/>
              </a:buClr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</a:t>
            </a:r>
            <a:r>
              <a:rPr lang="en-AU" sz="1800" dirty="0"/>
              <a:t>: increase noise,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0.25, 0.5, 1, 1.5, 5, 10, 20, 50  with 100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 0.25, 0.5, 1, 1.5, 5, 10, 20, 50  with 100 STD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8512CC2-E723-0149-8EBB-3B19BD782488}"/>
              </a:ext>
            </a:extLst>
          </p:cNvPr>
          <p:cNvGrpSpPr/>
          <p:nvPr/>
        </p:nvGrpSpPr>
        <p:grpSpPr>
          <a:xfrm>
            <a:off x="8183736" y="5585852"/>
            <a:ext cx="982036" cy="570800"/>
            <a:chOff x="6721755" y="6393106"/>
            <a:chExt cx="2316488" cy="860867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41436E49-033F-BF41-8A70-8D029A38A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8" name="Straight Arrow Connector 14">
              <a:extLst>
                <a:ext uri="{FF2B5EF4-FFF2-40B4-BE49-F238E27FC236}">
                  <a16:creationId xmlns:a16="http://schemas.microsoft.com/office/drawing/2014/main" id="{3B7F687C-24CA-D149-9DD5-693DFDAF1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93180849-8626-D14A-BDED-97DBF06D1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76B26B-7D3A-7742-91E7-C9F930E96F80}"/>
              </a:ext>
            </a:extLst>
          </p:cNvPr>
          <p:cNvGrpSpPr/>
          <p:nvPr/>
        </p:nvGrpSpPr>
        <p:grpSpPr>
          <a:xfrm>
            <a:off x="9395282" y="5462178"/>
            <a:ext cx="982025" cy="818147"/>
            <a:chOff x="10831401" y="5109092"/>
            <a:chExt cx="584358" cy="577438"/>
          </a:xfrm>
        </p:grpSpPr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454C4A74-09AA-1446-88AA-5C6E223C1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36">
              <a:extLst>
                <a:ext uri="{FF2B5EF4-FFF2-40B4-BE49-F238E27FC236}">
                  <a16:creationId xmlns:a16="http://schemas.microsoft.com/office/drawing/2014/main" id="{01D15CCB-912B-204E-A461-DE8179411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6B09AB-1D0A-4E42-B89B-CF8C010B418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Straight Connector 54">
              <a:extLst>
                <a:ext uri="{FF2B5EF4-FFF2-40B4-BE49-F238E27FC236}">
                  <a16:creationId xmlns:a16="http://schemas.microsoft.com/office/drawing/2014/main" id="{FF55EA99-2B25-2741-9D9F-A615D40138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97C3C96-FB6A-334E-8E77-0F2AE9BBC23D}"/>
              </a:ext>
            </a:extLst>
          </p:cNvPr>
          <p:cNvSpPr/>
          <p:nvPr/>
        </p:nvSpPr>
        <p:spPr>
          <a:xfrm>
            <a:off x="6400800" y="6300437"/>
            <a:ext cx="468000" cy="4680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501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/>
                  <a:t>: signals are recognizable, bigger spikes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7390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2188</Words>
  <Application>Microsoft Macintosh PowerPoint</Application>
  <PresentationFormat>A3-Papier (297 x 420 mm)</PresentationFormat>
  <Paragraphs>445</Paragraphs>
  <Slides>27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Systemschrift Normal</vt:lpstr>
      <vt:lpstr>Wingdings</vt:lpstr>
      <vt:lpstr>Präsentation - EMK</vt:lpstr>
      <vt:lpstr>PowerPoint-Präsentation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Experiment Types</vt:lpstr>
      <vt:lpstr>Results Interpreting the Minimum Distance</vt:lpstr>
      <vt:lpstr>Results Interpreting the Minimum Distance</vt:lpstr>
      <vt:lpstr>Results Interpreting the Minimum Distance</vt:lpstr>
      <vt:lpstr>Results Type 1 - 4</vt:lpstr>
      <vt:lpstr>Results Type 1 - 4</vt:lpstr>
      <vt:lpstr>Results Type 5 - 7</vt:lpstr>
      <vt:lpstr>Towards EEG data Synthetic EEG artifact reconstruction</vt:lpstr>
      <vt:lpstr>Towards EEG data Results with synthetic EEG data</vt:lpstr>
      <vt:lpstr>Towards EEG data Synthetic EEG artifact reconstruction</vt:lpstr>
      <vt:lpstr>Experiment Design Experiment Types</vt:lpstr>
      <vt:lpstr>Literature</vt:lpstr>
      <vt:lpstr>Results Type 5 - 7</vt:lpstr>
      <vt:lpstr>Minimum Distance</vt:lpstr>
      <vt:lpstr>Results Type 1 - 4</vt:lpstr>
      <vt:lpstr>MSE, SNR</vt:lpstr>
      <vt:lpstr>PowerPoint-Präsentation</vt:lpstr>
      <vt:lpstr>Experiment Design Monte Carlo Flow Chart III</vt:lpstr>
      <vt:lpstr>Experiment Design Monte Carlo Flow Chart II</vt:lpstr>
      <vt:lpstr>Results Interpreting the Minimum Distance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Microsoft Office User</cp:lastModifiedBy>
  <cp:revision>1233</cp:revision>
  <cp:lastPrinted>2016-08-30T11:31:30Z</cp:lastPrinted>
  <dcterms:created xsi:type="dcterms:W3CDTF">2014-10-29T08:05:14Z</dcterms:created>
  <dcterms:modified xsi:type="dcterms:W3CDTF">2021-02-17T12:57:24Z</dcterms:modified>
</cp:coreProperties>
</file>